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61" r:id="rId5"/>
    <p:sldId id="266" r:id="rId6"/>
    <p:sldId id="267" r:id="rId7"/>
    <p:sldId id="268" r:id="rId8"/>
    <p:sldId id="263"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showGuides="1">
      <p:cViewPr varScale="1">
        <p:scale>
          <a:sx n="72" d="100"/>
          <a:sy n="72" d="100"/>
        </p:scale>
        <p:origin x="57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izconnectafrica.co.za/?page_id=1453&amp;preview=tr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5109" y="117389"/>
            <a:ext cx="9819503" cy="2262781"/>
          </a:xfrm>
        </p:spPr>
        <p:txBody>
          <a:bodyPr>
            <a:normAutofit/>
          </a:bodyPr>
          <a:lstStyle/>
          <a:p>
            <a:pPr algn="ctr"/>
            <a:r>
              <a:rPr lang="en-US" sz="4000" dirty="0"/>
              <a:t>Venture Development Methodology</a:t>
            </a:r>
          </a:p>
        </p:txBody>
      </p:sp>
      <p:sp>
        <p:nvSpPr>
          <p:cNvPr id="3" name="Subtitle 2"/>
          <p:cNvSpPr>
            <a:spLocks noGrp="1"/>
          </p:cNvSpPr>
          <p:nvPr>
            <p:ph type="subTitle" idx="1"/>
          </p:nvPr>
        </p:nvSpPr>
        <p:spPr>
          <a:xfrm>
            <a:off x="2137160" y="2701444"/>
            <a:ext cx="8915399" cy="1126283"/>
          </a:xfrm>
        </p:spPr>
        <p:txBody>
          <a:bodyPr>
            <a:normAutofit/>
          </a:bodyPr>
          <a:lstStyle/>
          <a:p>
            <a:pPr algn="ctr"/>
            <a:r>
              <a:rPr lang="en-US" sz="3600" dirty="0"/>
              <a:t>Overview</a:t>
            </a:r>
          </a:p>
        </p:txBody>
      </p:sp>
    </p:spTree>
    <p:extLst>
      <p:ext uri="{BB962C8B-B14F-4D97-AF65-F5344CB8AC3E}">
        <p14:creationId xmlns:p14="http://schemas.microsoft.com/office/powerpoint/2010/main" val="3991013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BE75-EF72-4BE1-BAEA-13B0534EEB1A}"/>
              </a:ext>
            </a:extLst>
          </p:cNvPr>
          <p:cNvSpPr>
            <a:spLocks noGrp="1"/>
          </p:cNvSpPr>
          <p:nvPr>
            <p:ph type="title"/>
          </p:nvPr>
        </p:nvSpPr>
        <p:spPr>
          <a:xfrm>
            <a:off x="1640156" y="3225877"/>
            <a:ext cx="8911687" cy="1280890"/>
          </a:xfrm>
        </p:spPr>
        <p:txBody>
          <a:bodyPr/>
          <a:lstStyle/>
          <a:p>
            <a:pPr algn="ctr"/>
            <a:r>
              <a:rPr lang="en-US" dirty="0">
                <a:hlinkClick r:id="rId2"/>
              </a:rPr>
              <a:t>Sign up</a:t>
            </a:r>
            <a:endParaRPr lang="en-ZA" dirty="0"/>
          </a:p>
        </p:txBody>
      </p:sp>
    </p:spTree>
    <p:extLst>
      <p:ext uri="{BB962C8B-B14F-4D97-AF65-F5344CB8AC3E}">
        <p14:creationId xmlns:p14="http://schemas.microsoft.com/office/powerpoint/2010/main" val="59288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8CCA-5F9D-43DF-8579-DD6AC3AFF859}"/>
              </a:ext>
            </a:extLst>
          </p:cNvPr>
          <p:cNvSpPr>
            <a:spLocks noGrp="1"/>
          </p:cNvSpPr>
          <p:nvPr>
            <p:ph type="title"/>
          </p:nvPr>
        </p:nvSpPr>
        <p:spPr/>
        <p:txBody>
          <a:bodyPr/>
          <a:lstStyle/>
          <a:p>
            <a:r>
              <a:rPr lang="en-US" dirty="0"/>
              <a:t>Overview</a:t>
            </a:r>
            <a:br>
              <a:rPr lang="en-US" dirty="0"/>
            </a:br>
            <a:endParaRPr lang="en-US" dirty="0"/>
          </a:p>
        </p:txBody>
      </p:sp>
      <p:sp>
        <p:nvSpPr>
          <p:cNvPr id="3" name="Content Placeholder 2">
            <a:extLst>
              <a:ext uri="{FF2B5EF4-FFF2-40B4-BE49-F238E27FC236}">
                <a16:creationId xmlns:a16="http://schemas.microsoft.com/office/drawing/2014/main" id="{518CBF0E-F311-4E52-8F60-E1EABE52A4E1}"/>
              </a:ext>
            </a:extLst>
          </p:cNvPr>
          <p:cNvSpPr>
            <a:spLocks noGrp="1"/>
          </p:cNvSpPr>
          <p:nvPr>
            <p:ph idx="1"/>
          </p:nvPr>
        </p:nvSpPr>
        <p:spPr/>
        <p:txBody>
          <a:bodyPr/>
          <a:lstStyle/>
          <a:p>
            <a:r>
              <a:rPr lang="en-US" sz="2400" dirty="0"/>
              <a:t>Venture Development Methodology is a framework for developing projects and ventures. It is especially used to transform ideas and get them off the ground and on another hand a process to scale up existing ventures. </a:t>
            </a:r>
          </a:p>
          <a:p>
            <a:r>
              <a:rPr lang="en-US" sz="2400" dirty="0"/>
              <a:t>It is also a process of developing entrepreneurial leadership.</a:t>
            </a:r>
          </a:p>
          <a:p>
            <a:r>
              <a:rPr lang="en-US" sz="2400" dirty="0"/>
              <a:t>The program emphasizes value creation, addition and other aspects </a:t>
            </a:r>
            <a:r>
              <a:rPr lang="en-US" dirty="0"/>
              <a:t>.</a:t>
            </a:r>
          </a:p>
          <a:p>
            <a:endParaRPr lang="en-US" dirty="0"/>
          </a:p>
        </p:txBody>
      </p:sp>
    </p:spTree>
    <p:extLst>
      <p:ext uri="{BB962C8B-B14F-4D97-AF65-F5344CB8AC3E}">
        <p14:creationId xmlns:p14="http://schemas.microsoft.com/office/powerpoint/2010/main" val="24813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828A-D51C-4B03-A0E3-736E938B197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5994BCB9-7B1F-4982-83C5-B07188D6ECF4}"/>
              </a:ext>
            </a:extLst>
          </p:cNvPr>
          <p:cNvSpPr>
            <a:spLocks noGrp="1"/>
          </p:cNvSpPr>
          <p:nvPr>
            <p:ph idx="1"/>
          </p:nvPr>
        </p:nvSpPr>
        <p:spPr/>
        <p:txBody>
          <a:bodyPr>
            <a:normAutofit lnSpcReduction="10000"/>
          </a:bodyPr>
          <a:lstStyle/>
          <a:p>
            <a:r>
              <a:rPr lang="en-US" sz="2400" dirty="0"/>
              <a:t>It is in segments and usually started with Mapping the DNA of an idea workshop which  is an introduction to the key concepts of venture creation methodology. It gives one a  foundational understanding of idea cultivation</a:t>
            </a:r>
          </a:p>
          <a:p>
            <a:r>
              <a:rPr lang="en-US" sz="2400" dirty="0"/>
              <a:t>The program helps you initiate your idea, move it toward a more mature concept, and find ways to move forward in starting or scaling up your venture</a:t>
            </a:r>
          </a:p>
          <a:p>
            <a:r>
              <a:rPr lang="en-US" sz="2400" dirty="0"/>
              <a:t>Its unique modality is the use of tools and techniques which brings clarity to your venture </a:t>
            </a:r>
          </a:p>
        </p:txBody>
      </p:sp>
    </p:spTree>
    <p:extLst>
      <p:ext uri="{BB962C8B-B14F-4D97-AF65-F5344CB8AC3E}">
        <p14:creationId xmlns:p14="http://schemas.microsoft.com/office/powerpoint/2010/main" val="171768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Venture Cultivation Engine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6537847"/>
              </p:ext>
            </p:extLst>
          </p:nvPr>
        </p:nvGraphicFramePr>
        <p:xfrm>
          <a:off x="2589213" y="2133599"/>
          <a:ext cx="8915403" cy="2819401"/>
        </p:xfrm>
        <a:graphic>
          <a:graphicData uri="http://schemas.openxmlformats.org/drawingml/2006/table">
            <a:tbl>
              <a:tblPr firstRow="1" bandRow="1">
                <a:tableStyleId>{5C22544A-7EE6-4342-B048-85BDC9FD1C3A}</a:tableStyleId>
              </a:tblPr>
              <a:tblGrid>
                <a:gridCol w="1273629">
                  <a:extLst>
                    <a:ext uri="{9D8B030D-6E8A-4147-A177-3AD203B41FA5}">
                      <a16:colId xmlns:a16="http://schemas.microsoft.com/office/drawing/2014/main" val="3108532559"/>
                    </a:ext>
                  </a:extLst>
                </a:gridCol>
                <a:gridCol w="1273629">
                  <a:extLst>
                    <a:ext uri="{9D8B030D-6E8A-4147-A177-3AD203B41FA5}">
                      <a16:colId xmlns:a16="http://schemas.microsoft.com/office/drawing/2014/main" val="1496452704"/>
                    </a:ext>
                  </a:extLst>
                </a:gridCol>
                <a:gridCol w="1273629">
                  <a:extLst>
                    <a:ext uri="{9D8B030D-6E8A-4147-A177-3AD203B41FA5}">
                      <a16:colId xmlns:a16="http://schemas.microsoft.com/office/drawing/2014/main" val="143122381"/>
                    </a:ext>
                  </a:extLst>
                </a:gridCol>
                <a:gridCol w="1273629">
                  <a:extLst>
                    <a:ext uri="{9D8B030D-6E8A-4147-A177-3AD203B41FA5}">
                      <a16:colId xmlns:a16="http://schemas.microsoft.com/office/drawing/2014/main" val="1987132102"/>
                    </a:ext>
                  </a:extLst>
                </a:gridCol>
                <a:gridCol w="1273629">
                  <a:extLst>
                    <a:ext uri="{9D8B030D-6E8A-4147-A177-3AD203B41FA5}">
                      <a16:colId xmlns:a16="http://schemas.microsoft.com/office/drawing/2014/main" val="3636349759"/>
                    </a:ext>
                  </a:extLst>
                </a:gridCol>
                <a:gridCol w="1273629">
                  <a:extLst>
                    <a:ext uri="{9D8B030D-6E8A-4147-A177-3AD203B41FA5}">
                      <a16:colId xmlns:a16="http://schemas.microsoft.com/office/drawing/2014/main" val="1983667243"/>
                    </a:ext>
                  </a:extLst>
                </a:gridCol>
                <a:gridCol w="1273629">
                  <a:extLst>
                    <a:ext uri="{9D8B030D-6E8A-4147-A177-3AD203B41FA5}">
                      <a16:colId xmlns:a16="http://schemas.microsoft.com/office/drawing/2014/main" val="113154123"/>
                    </a:ext>
                  </a:extLst>
                </a:gridCol>
              </a:tblGrid>
              <a:tr h="2819401">
                <a:tc>
                  <a:txBody>
                    <a:bodyPr/>
                    <a:lstStyle/>
                    <a:p>
                      <a:endParaRPr lang="en-US" dirty="0">
                        <a:solidFill>
                          <a:schemeClr val="bg1"/>
                        </a:solidFill>
                      </a:endParaRPr>
                    </a:p>
                    <a:p>
                      <a:endParaRPr lang="en-US" dirty="0">
                        <a:solidFill>
                          <a:schemeClr val="bg1"/>
                        </a:solidFill>
                      </a:endParaRPr>
                    </a:p>
                    <a:p>
                      <a:r>
                        <a:rPr lang="en-US" dirty="0">
                          <a:solidFill>
                            <a:schemeClr val="bg1"/>
                          </a:solidFill>
                        </a:rPr>
                        <a:t>Idea</a:t>
                      </a:r>
                    </a:p>
                    <a:p>
                      <a:endParaRPr lang="en-US" dirty="0">
                        <a:solidFill>
                          <a:schemeClr val="bg1"/>
                        </a:solidFill>
                      </a:endParaRPr>
                    </a:p>
                    <a:p>
                      <a:endParaRPr lang="en-US" dirty="0">
                        <a:solidFill>
                          <a:schemeClr val="bg1"/>
                        </a:solidFill>
                      </a:endParaRPr>
                    </a:p>
                    <a:p>
                      <a:endParaRPr lang="en-US" dirty="0">
                        <a:solidFill>
                          <a:schemeClr val="bg1"/>
                        </a:solidFill>
                      </a:endParaRPr>
                    </a:p>
                  </a:txBody>
                  <a:tcPr/>
                </a:tc>
                <a:tc>
                  <a:txBody>
                    <a:bodyPr/>
                    <a:lstStyle/>
                    <a:p>
                      <a:endParaRPr lang="en-US" dirty="0">
                        <a:solidFill>
                          <a:schemeClr val="bg1"/>
                        </a:solidFill>
                      </a:endParaRPr>
                    </a:p>
                    <a:p>
                      <a:endParaRPr lang="en-US" dirty="0">
                        <a:solidFill>
                          <a:schemeClr val="bg1"/>
                        </a:solidFill>
                      </a:endParaRPr>
                    </a:p>
                    <a:p>
                      <a:r>
                        <a:rPr lang="en-US" dirty="0">
                          <a:solidFill>
                            <a:schemeClr val="bg1"/>
                          </a:solidFill>
                        </a:rPr>
                        <a:t>Concept</a:t>
                      </a:r>
                    </a:p>
                  </a:txBody>
                  <a:tcPr/>
                </a:tc>
                <a:tc>
                  <a:txBody>
                    <a:bodyPr/>
                    <a:lstStyle/>
                    <a:p>
                      <a:endParaRPr lang="en-US" dirty="0">
                        <a:solidFill>
                          <a:schemeClr val="bg1"/>
                        </a:solidFill>
                      </a:endParaRPr>
                    </a:p>
                    <a:p>
                      <a:endParaRPr lang="en-US" dirty="0">
                        <a:solidFill>
                          <a:schemeClr val="bg1"/>
                        </a:solidFill>
                      </a:endParaRPr>
                    </a:p>
                    <a:p>
                      <a:r>
                        <a:rPr lang="en-US" dirty="0">
                          <a:solidFill>
                            <a:schemeClr val="bg1"/>
                          </a:solidFill>
                        </a:rPr>
                        <a:t>Seed</a:t>
                      </a:r>
                    </a:p>
                  </a:txBody>
                  <a:tcPr/>
                </a:tc>
                <a:tc>
                  <a:txBody>
                    <a:bodyPr/>
                    <a:lstStyle/>
                    <a:p>
                      <a:endParaRPr lang="en-US" dirty="0">
                        <a:solidFill>
                          <a:schemeClr val="bg1"/>
                        </a:solidFill>
                      </a:endParaRPr>
                    </a:p>
                    <a:p>
                      <a:endParaRPr lang="en-US" dirty="0">
                        <a:solidFill>
                          <a:schemeClr val="bg1"/>
                        </a:solidFill>
                      </a:endParaRPr>
                    </a:p>
                    <a:p>
                      <a:r>
                        <a:rPr lang="en-US" dirty="0">
                          <a:solidFill>
                            <a:schemeClr val="bg1"/>
                          </a:solidFill>
                        </a:rPr>
                        <a:t>Start-up</a:t>
                      </a:r>
                    </a:p>
                  </a:txBody>
                  <a:tcPr/>
                </a:tc>
                <a:tc>
                  <a:txBody>
                    <a:bodyPr/>
                    <a:lstStyle/>
                    <a:p>
                      <a:endParaRPr lang="en-US" dirty="0">
                        <a:solidFill>
                          <a:schemeClr val="bg1"/>
                        </a:solidFill>
                      </a:endParaRPr>
                    </a:p>
                    <a:p>
                      <a:endParaRPr lang="en-US" dirty="0">
                        <a:solidFill>
                          <a:schemeClr val="bg1"/>
                        </a:solidFill>
                      </a:endParaRPr>
                    </a:p>
                    <a:p>
                      <a:r>
                        <a:rPr lang="en-US" dirty="0">
                          <a:solidFill>
                            <a:schemeClr val="bg1"/>
                          </a:solidFill>
                        </a:rPr>
                        <a:t>Growth</a:t>
                      </a:r>
                    </a:p>
                  </a:txBody>
                  <a:tcPr/>
                </a:tc>
                <a:tc>
                  <a:txBody>
                    <a:bodyPr/>
                    <a:lstStyle/>
                    <a:p>
                      <a:endParaRPr lang="en-US" dirty="0">
                        <a:solidFill>
                          <a:schemeClr val="bg1"/>
                        </a:solidFill>
                      </a:endParaRPr>
                    </a:p>
                    <a:p>
                      <a:endParaRPr lang="en-US" dirty="0">
                        <a:solidFill>
                          <a:schemeClr val="bg1"/>
                        </a:solidFill>
                      </a:endParaRPr>
                    </a:p>
                    <a:p>
                      <a:r>
                        <a:rPr lang="en-US" dirty="0">
                          <a:solidFill>
                            <a:schemeClr val="bg1"/>
                          </a:solidFill>
                        </a:rPr>
                        <a:t>Maturity</a:t>
                      </a:r>
                    </a:p>
                  </a:txBody>
                  <a:tcPr/>
                </a:tc>
                <a:tc>
                  <a:txBody>
                    <a:bodyPr/>
                    <a:lstStyle/>
                    <a:p>
                      <a:r>
                        <a:rPr lang="en-US" dirty="0">
                          <a:solidFill>
                            <a:srgbClr val="92D050"/>
                          </a:solidFill>
                        </a:rPr>
                        <a:t>Rebirth</a:t>
                      </a:r>
                    </a:p>
                    <a:p>
                      <a:endParaRPr lang="en-US" dirty="0">
                        <a:solidFill>
                          <a:schemeClr val="bg1"/>
                        </a:solidFill>
                      </a:endParaRPr>
                    </a:p>
                    <a:p>
                      <a:endParaRPr lang="en-US" dirty="0">
                        <a:solidFill>
                          <a:schemeClr val="bg1"/>
                        </a:solidFill>
                      </a:endParaRPr>
                    </a:p>
                    <a:p>
                      <a:endParaRPr lang="en-US" dirty="0">
                        <a:solidFill>
                          <a:schemeClr val="bg1"/>
                        </a:solidFill>
                      </a:endParaRPr>
                    </a:p>
                    <a:p>
                      <a:r>
                        <a:rPr lang="en-US" dirty="0">
                          <a:solidFill>
                            <a:srgbClr val="FF0000"/>
                          </a:solidFill>
                        </a:rPr>
                        <a:t>Death</a:t>
                      </a:r>
                    </a:p>
                  </a:txBody>
                  <a:tcPr/>
                </a:tc>
                <a:extLst>
                  <a:ext uri="{0D108BD9-81ED-4DB2-BD59-A6C34878D82A}">
                    <a16:rowId xmlns:a16="http://schemas.microsoft.com/office/drawing/2014/main" val="429268594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9397459"/>
              </p:ext>
            </p:extLst>
          </p:nvPr>
        </p:nvGraphicFramePr>
        <p:xfrm>
          <a:off x="2589213" y="5214551"/>
          <a:ext cx="3863837" cy="420130"/>
        </p:xfrm>
        <a:graphic>
          <a:graphicData uri="http://schemas.openxmlformats.org/drawingml/2006/table">
            <a:tbl>
              <a:tblPr/>
              <a:tblGrid>
                <a:gridCol w="3863837">
                  <a:extLst>
                    <a:ext uri="{9D8B030D-6E8A-4147-A177-3AD203B41FA5}">
                      <a16:colId xmlns:a16="http://schemas.microsoft.com/office/drawing/2014/main" val="3918003983"/>
                    </a:ext>
                  </a:extLst>
                </a:gridCol>
              </a:tblGrid>
              <a:tr h="420130">
                <a:tc>
                  <a:txBody>
                    <a:bodyPr/>
                    <a:lstStyle/>
                    <a:p>
                      <a:r>
                        <a:rPr lang="en-US" dirty="0"/>
                        <a:t>Development</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8472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00773414"/>
              </p:ext>
            </p:extLst>
          </p:nvPr>
        </p:nvGraphicFramePr>
        <p:xfrm>
          <a:off x="6570617" y="5214550"/>
          <a:ext cx="4933995" cy="420130"/>
        </p:xfrm>
        <a:graphic>
          <a:graphicData uri="http://schemas.openxmlformats.org/drawingml/2006/table">
            <a:tbl>
              <a:tblPr/>
              <a:tblGrid>
                <a:gridCol w="4933995">
                  <a:extLst>
                    <a:ext uri="{9D8B030D-6E8A-4147-A177-3AD203B41FA5}">
                      <a16:colId xmlns:a16="http://schemas.microsoft.com/office/drawing/2014/main" val="3334136993"/>
                    </a:ext>
                  </a:extLst>
                </a:gridCol>
              </a:tblGrid>
              <a:tr h="420130">
                <a:tc>
                  <a:txBody>
                    <a:bodyPr/>
                    <a:lstStyle/>
                    <a:p>
                      <a:r>
                        <a:rPr lang="en-US" dirty="0"/>
                        <a:t>Sustainability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988604475"/>
                  </a:ext>
                </a:extLst>
              </a:tr>
            </a:tbl>
          </a:graphicData>
        </a:graphic>
      </p:graphicFrame>
    </p:spTree>
    <p:extLst>
      <p:ext uri="{BB962C8B-B14F-4D97-AF65-F5344CB8AC3E}">
        <p14:creationId xmlns:p14="http://schemas.microsoft.com/office/powerpoint/2010/main" val="335061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56D8-EAE2-4A56-A20D-796642DF6BFA}"/>
              </a:ext>
            </a:extLst>
          </p:cNvPr>
          <p:cNvSpPr>
            <a:spLocks noGrp="1"/>
          </p:cNvSpPr>
          <p:nvPr>
            <p:ph type="title"/>
          </p:nvPr>
        </p:nvSpPr>
        <p:spPr/>
        <p:txBody>
          <a:bodyPr/>
          <a:lstStyle/>
          <a:p>
            <a:r>
              <a:rPr lang="en-US" dirty="0"/>
              <a:t>Venture Cultivation Engine</a:t>
            </a:r>
          </a:p>
        </p:txBody>
      </p:sp>
      <p:sp>
        <p:nvSpPr>
          <p:cNvPr id="3" name="Content Placeholder 2">
            <a:extLst>
              <a:ext uri="{FF2B5EF4-FFF2-40B4-BE49-F238E27FC236}">
                <a16:creationId xmlns:a16="http://schemas.microsoft.com/office/drawing/2014/main" id="{B1BFF8A2-58A9-4627-89E9-549D2823DF26}"/>
              </a:ext>
            </a:extLst>
          </p:cNvPr>
          <p:cNvSpPr>
            <a:spLocks noGrp="1"/>
          </p:cNvSpPr>
          <p:nvPr>
            <p:ph idx="1"/>
          </p:nvPr>
        </p:nvSpPr>
        <p:spPr/>
        <p:txBody>
          <a:bodyPr>
            <a:normAutofit/>
          </a:bodyPr>
          <a:lstStyle/>
          <a:p>
            <a:r>
              <a:rPr lang="en-US" sz="2400" dirty="0"/>
              <a:t>The Venture Cultivation Engine breaks down the venture development stages. It is a lifecycle for developing and sustaining ventures and projects. </a:t>
            </a:r>
          </a:p>
          <a:p>
            <a:r>
              <a:rPr lang="en-US" sz="2400" dirty="0"/>
              <a:t>It is used to take ideas and initiatives to successful ventures. </a:t>
            </a:r>
          </a:p>
          <a:p>
            <a:r>
              <a:rPr lang="en-US" sz="2400" dirty="0"/>
              <a:t>The first stage – Mapping the DNA of an idea basically focuses on Idea Cultivation which starts with idea up to concept. ( 1</a:t>
            </a:r>
            <a:r>
              <a:rPr lang="en-US" sz="2400" baseline="30000" dirty="0"/>
              <a:t>st</a:t>
            </a:r>
            <a:r>
              <a:rPr lang="en-US" sz="2400" dirty="0"/>
              <a:t> 2 stages) This is particularly for early-stage development. Existing ventures can also be fleshed up.       </a:t>
            </a:r>
          </a:p>
        </p:txBody>
      </p:sp>
    </p:spTree>
    <p:extLst>
      <p:ext uri="{BB962C8B-B14F-4D97-AF65-F5344CB8AC3E}">
        <p14:creationId xmlns:p14="http://schemas.microsoft.com/office/powerpoint/2010/main" val="412893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7CE82-748C-451B-9BDC-7C398818EE31}"/>
              </a:ext>
            </a:extLst>
          </p:cNvPr>
          <p:cNvSpPr>
            <a:spLocks noGrp="1"/>
          </p:cNvSpPr>
          <p:nvPr>
            <p:ph type="title"/>
          </p:nvPr>
        </p:nvSpPr>
        <p:spPr/>
        <p:txBody>
          <a:bodyPr/>
          <a:lstStyle/>
          <a:p>
            <a:r>
              <a:rPr lang="en-US" dirty="0"/>
              <a:t>Venture Cultivation Engine</a:t>
            </a:r>
          </a:p>
        </p:txBody>
      </p:sp>
      <p:sp>
        <p:nvSpPr>
          <p:cNvPr id="3" name="Content Placeholder 2">
            <a:extLst>
              <a:ext uri="{FF2B5EF4-FFF2-40B4-BE49-F238E27FC236}">
                <a16:creationId xmlns:a16="http://schemas.microsoft.com/office/drawing/2014/main" id="{8A6F8BF5-4760-4B12-9B79-C215FBF76942}"/>
              </a:ext>
            </a:extLst>
          </p:cNvPr>
          <p:cNvSpPr>
            <a:spLocks noGrp="1"/>
          </p:cNvSpPr>
          <p:nvPr>
            <p:ph idx="1"/>
          </p:nvPr>
        </p:nvSpPr>
        <p:spPr/>
        <p:txBody>
          <a:bodyPr>
            <a:noAutofit/>
          </a:bodyPr>
          <a:lstStyle/>
          <a:p>
            <a:r>
              <a:rPr lang="en-US" sz="2400" dirty="0"/>
              <a:t>Idea. This is the first part. This is the Ideation stage where ideas and initiatives are transformed to concepts. For existing businesses, new ideas are used to evaluate the current business model.  </a:t>
            </a:r>
          </a:p>
          <a:p>
            <a:r>
              <a:rPr lang="en-US" sz="2400" dirty="0"/>
              <a:t>Concept stage. At this stage, ideas become concepts. Initial concepts are developed, and you decide how to make  the idea tangible. Prototypes are developed and tested. Customers are validated.</a:t>
            </a:r>
          </a:p>
          <a:p>
            <a:r>
              <a:rPr lang="en-US" sz="2400" dirty="0"/>
              <a:t>Seed stage. This is the business model development stage. The concept becomes more tangible. The internal workings of the organization are developed.   </a:t>
            </a:r>
          </a:p>
        </p:txBody>
      </p:sp>
    </p:spTree>
    <p:extLst>
      <p:ext uri="{BB962C8B-B14F-4D97-AF65-F5344CB8AC3E}">
        <p14:creationId xmlns:p14="http://schemas.microsoft.com/office/powerpoint/2010/main" val="266351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08484-80CA-4777-A9C5-5CB427E7FE8E}"/>
              </a:ext>
            </a:extLst>
          </p:cNvPr>
          <p:cNvSpPr>
            <a:spLocks noGrp="1"/>
          </p:cNvSpPr>
          <p:nvPr>
            <p:ph type="title"/>
          </p:nvPr>
        </p:nvSpPr>
        <p:spPr/>
        <p:txBody>
          <a:bodyPr/>
          <a:lstStyle/>
          <a:p>
            <a:r>
              <a:rPr lang="en-US" dirty="0"/>
              <a:t>Venture Cultivation Engine</a:t>
            </a:r>
          </a:p>
        </p:txBody>
      </p:sp>
      <p:sp>
        <p:nvSpPr>
          <p:cNvPr id="3" name="Content Placeholder 2">
            <a:extLst>
              <a:ext uri="{FF2B5EF4-FFF2-40B4-BE49-F238E27FC236}">
                <a16:creationId xmlns:a16="http://schemas.microsoft.com/office/drawing/2014/main" id="{AA689C6A-C434-4461-9ED6-2DC65CE926E7}"/>
              </a:ext>
            </a:extLst>
          </p:cNvPr>
          <p:cNvSpPr>
            <a:spLocks noGrp="1"/>
          </p:cNvSpPr>
          <p:nvPr>
            <p:ph idx="1"/>
          </p:nvPr>
        </p:nvSpPr>
        <p:spPr/>
        <p:txBody>
          <a:bodyPr>
            <a:normAutofit/>
          </a:bodyPr>
          <a:lstStyle/>
          <a:p>
            <a:r>
              <a:rPr lang="en-US" sz="2400" dirty="0"/>
              <a:t>Start up. This is the implementation stage. Product goes to market. Some iteration and refinement take place as well. </a:t>
            </a:r>
          </a:p>
          <a:p>
            <a:r>
              <a:rPr lang="en-US" sz="2400" dirty="0"/>
              <a:t>Growth. Multiplication takes place</a:t>
            </a:r>
          </a:p>
          <a:p>
            <a:r>
              <a:rPr lang="en-US" sz="2400" dirty="0"/>
              <a:t>Maturity. Optimum level is achieved. </a:t>
            </a:r>
          </a:p>
          <a:p>
            <a:r>
              <a:rPr lang="en-US" sz="2400" dirty="0"/>
              <a:t>Rebirth / Death. This is part of the lifestyle of venture development. At some point, dearth is obvious, but this is where creativity, innovation comes in. Things are dynamic. Transformative strategies can lead to a rebirth   </a:t>
            </a:r>
          </a:p>
        </p:txBody>
      </p:sp>
    </p:spTree>
    <p:extLst>
      <p:ext uri="{BB962C8B-B14F-4D97-AF65-F5344CB8AC3E}">
        <p14:creationId xmlns:p14="http://schemas.microsoft.com/office/powerpoint/2010/main" val="122173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Mapping DNA of an Idea. </a:t>
            </a:r>
            <a:br>
              <a:rPr lang="en-US" dirty="0"/>
            </a:br>
            <a:r>
              <a:rPr lang="en-US" sz="2400" dirty="0"/>
              <a:t>Workshop Agenda</a:t>
            </a:r>
          </a:p>
        </p:txBody>
      </p:sp>
      <p:sp>
        <p:nvSpPr>
          <p:cNvPr id="3" name="Content Placeholder 2"/>
          <p:cNvSpPr>
            <a:spLocks noGrp="1"/>
          </p:cNvSpPr>
          <p:nvPr>
            <p:ph idx="1"/>
          </p:nvPr>
        </p:nvSpPr>
        <p:spPr/>
        <p:txBody>
          <a:bodyPr>
            <a:normAutofit fontScale="85000" lnSpcReduction="20000"/>
          </a:bodyPr>
          <a:lstStyle/>
          <a:p>
            <a:r>
              <a:rPr lang="en-US" sz="3200" dirty="0"/>
              <a:t>Session 1 – Welcome and Overview</a:t>
            </a:r>
          </a:p>
          <a:p>
            <a:r>
              <a:rPr lang="en-US" sz="3200" dirty="0"/>
              <a:t>Session 2 – what is an idea</a:t>
            </a:r>
          </a:p>
          <a:p>
            <a:r>
              <a:rPr lang="en-US" sz="3200" dirty="0"/>
              <a:t>Session 3 – people</a:t>
            </a:r>
          </a:p>
          <a:p>
            <a:r>
              <a:rPr lang="en-US" sz="3200" dirty="0"/>
              <a:t>Session 4 – ideation</a:t>
            </a:r>
          </a:p>
          <a:p>
            <a:r>
              <a:rPr lang="en-US" sz="3200" dirty="0"/>
              <a:t>Session 5 – seed model</a:t>
            </a:r>
          </a:p>
          <a:p>
            <a:r>
              <a:rPr lang="en-US" sz="3200" dirty="0"/>
              <a:t>Session 6 – Solutions</a:t>
            </a:r>
          </a:p>
          <a:p>
            <a:r>
              <a:rPr lang="en-US" sz="3200" dirty="0"/>
              <a:t>Session 7 – unpacking the Seed Model canvas</a:t>
            </a:r>
          </a:p>
          <a:p>
            <a:r>
              <a:rPr lang="en-US" sz="3200" dirty="0"/>
              <a:t>Session 8 – next Steps – idea cultivation</a:t>
            </a:r>
          </a:p>
          <a:p>
            <a:pPr marL="0" indent="0">
              <a:buNone/>
            </a:pPr>
            <a:endParaRPr lang="en-US" dirty="0"/>
          </a:p>
        </p:txBody>
      </p:sp>
    </p:spTree>
    <p:extLst>
      <p:ext uri="{BB962C8B-B14F-4D97-AF65-F5344CB8AC3E}">
        <p14:creationId xmlns:p14="http://schemas.microsoft.com/office/powerpoint/2010/main" val="357685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219B-699A-4968-9242-5446EB5EE0C4}"/>
              </a:ext>
            </a:extLst>
          </p:cNvPr>
          <p:cNvSpPr>
            <a:spLocks noGrp="1"/>
          </p:cNvSpPr>
          <p:nvPr>
            <p:ph type="title"/>
          </p:nvPr>
        </p:nvSpPr>
        <p:spPr/>
        <p:txBody>
          <a:bodyPr/>
          <a:lstStyle/>
          <a:p>
            <a:r>
              <a:rPr lang="en-US" dirty="0"/>
              <a:t>Workshop objectives</a:t>
            </a:r>
          </a:p>
        </p:txBody>
      </p:sp>
      <p:sp>
        <p:nvSpPr>
          <p:cNvPr id="3" name="Content Placeholder 2">
            <a:extLst>
              <a:ext uri="{FF2B5EF4-FFF2-40B4-BE49-F238E27FC236}">
                <a16:creationId xmlns:a16="http://schemas.microsoft.com/office/drawing/2014/main" id="{1CAD8BFD-6160-44B0-AD00-ED979968E918}"/>
              </a:ext>
            </a:extLst>
          </p:cNvPr>
          <p:cNvSpPr>
            <a:spLocks noGrp="1"/>
          </p:cNvSpPr>
          <p:nvPr>
            <p:ph idx="1"/>
          </p:nvPr>
        </p:nvSpPr>
        <p:spPr/>
        <p:txBody>
          <a:bodyPr>
            <a:normAutofit lnSpcReduction="10000"/>
          </a:bodyPr>
          <a:lstStyle/>
          <a:p>
            <a:r>
              <a:rPr lang="en-US" sz="2400" dirty="0"/>
              <a:t>First is to understand the difference between idea, concepts and business model</a:t>
            </a:r>
          </a:p>
          <a:p>
            <a:r>
              <a:rPr lang="en-US" sz="2400" dirty="0"/>
              <a:t>Next is to describe the role and significance of people in developing ideas  </a:t>
            </a:r>
          </a:p>
          <a:p>
            <a:r>
              <a:rPr lang="en-US" sz="2400" dirty="0"/>
              <a:t>Evolve an idea and develop inputs for business model using ideation process and tools</a:t>
            </a:r>
          </a:p>
          <a:p>
            <a:r>
              <a:rPr lang="en-US" sz="2400" dirty="0"/>
              <a:t>Articulate business model ( internal &amp; external factors )  using Stratos Seed Model Canvas</a:t>
            </a:r>
          </a:p>
          <a:p>
            <a:r>
              <a:rPr lang="en-US" sz="2400" dirty="0"/>
              <a:t>Note. Each of the workshop agenda has its objectives. </a:t>
            </a:r>
          </a:p>
          <a:p>
            <a:endParaRPr lang="en-US" sz="2400" dirty="0"/>
          </a:p>
          <a:p>
            <a:endParaRPr lang="en-US" sz="2400" dirty="0"/>
          </a:p>
        </p:txBody>
      </p:sp>
    </p:spTree>
    <p:extLst>
      <p:ext uri="{BB962C8B-B14F-4D97-AF65-F5344CB8AC3E}">
        <p14:creationId xmlns:p14="http://schemas.microsoft.com/office/powerpoint/2010/main" val="37879193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1287</TotalTime>
  <Words>548</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Wisp</vt:lpstr>
      <vt:lpstr>Venture Development Methodology</vt:lpstr>
      <vt:lpstr>Overview </vt:lpstr>
      <vt:lpstr>Overview</vt:lpstr>
      <vt:lpstr>Venture Cultivation Engine</vt:lpstr>
      <vt:lpstr>Venture Cultivation Engine</vt:lpstr>
      <vt:lpstr>Venture Cultivation Engine</vt:lpstr>
      <vt:lpstr>Venture Cultivation Engine</vt:lpstr>
      <vt:lpstr>Mapping DNA of an Idea.  Workshop Agenda</vt:lpstr>
      <vt:lpstr>Workshop objectives</vt:lpstr>
      <vt:lpstr>Sign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and Scaling Up Your venture</dc:title>
  <dc:creator>Freeborn Amadi</dc:creator>
  <cp:lastModifiedBy>Nsikak Ekpott</cp:lastModifiedBy>
  <cp:revision>38</cp:revision>
  <dcterms:created xsi:type="dcterms:W3CDTF">2020-04-26T11:59:35Z</dcterms:created>
  <dcterms:modified xsi:type="dcterms:W3CDTF">2021-02-04T10:19:13Z</dcterms:modified>
</cp:coreProperties>
</file>